
<file path=[Content_Types].xml><?xml version="1.0" encoding="utf-8"?>
<Types xmlns="http://schemas.openxmlformats.org/package/2006/content-types">
  <Default Extension="avi" ContentType="video/x-msvideo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3" r:id="rId5"/>
    <p:sldId id="267" r:id="rId6"/>
    <p:sldId id="261" r:id="rId7"/>
    <p:sldId id="268" r:id="rId8"/>
    <p:sldId id="264" r:id="rId9"/>
    <p:sldId id="266" r:id="rId10"/>
    <p:sldId id="270" r:id="rId11"/>
    <p:sldId id="25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27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09" autoAdjust="0"/>
    <p:restoredTop sz="94660"/>
  </p:normalViewPr>
  <p:slideViewPr>
    <p:cSldViewPr snapToGrid="0">
      <p:cViewPr varScale="1">
        <p:scale>
          <a:sx n="86" d="100"/>
          <a:sy n="86" d="100"/>
        </p:scale>
        <p:origin x="384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29EC3-7664-4C53-BF3C-A524DFCE18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821877-893B-45EB-B335-18F8150E3A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CA2F1-4081-4109-A723-7163C68F4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D4A9-B621-4B49-9612-DD1598AF598B}" type="datetimeFigureOut">
              <a:rPr lang="en-IN" smtClean="0"/>
              <a:t>16-10-2020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9C259-68BE-4D50-A24E-F1F7CFB6C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00208-E60E-4EC6-9A17-54A18AC71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0E581-90D0-4662-BB78-334981DCB3F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3077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09A33-926D-4FDD-8DDC-2944ACA4C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CB43FE-C241-4569-8A50-E509B77D96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2BF9AF-A584-41F3-B0AF-E243554E7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D4A9-B621-4B49-9612-DD1598AF598B}" type="datetimeFigureOut">
              <a:rPr lang="en-IN" smtClean="0"/>
              <a:t>16-10-2020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76D09A-810B-4A9E-ACB4-001775831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13458-3503-417B-B3B5-D13A467C9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0E581-90D0-4662-BB78-334981DCB3F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3567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8F07DF-EC38-449D-BC98-FE28613A64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E6C11-EF6C-4AD0-83A7-00EDDBD9E5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1B904-EB5A-4052-9EAA-91C860C9C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D4A9-B621-4B49-9612-DD1598AF598B}" type="datetimeFigureOut">
              <a:rPr lang="en-IN" smtClean="0"/>
              <a:t>16-10-2020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7E7798-999D-47E3-AF6F-CFB3C4D23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AB653-4270-49DD-89CF-3FF42730E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0E581-90D0-4662-BB78-334981DCB3F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1221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77622-5461-4736-B116-4F444730D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CA1FD-D88E-4B1B-8356-2763252EC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9320F-605B-418B-A29D-2ABA0A110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D4A9-B621-4B49-9612-DD1598AF598B}" type="datetimeFigureOut">
              <a:rPr lang="en-IN" smtClean="0"/>
              <a:t>16-10-2020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604EA-A8B0-4F53-B600-127D1877C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FA9DF-FAC4-4474-8A37-CD2DA6787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0E581-90D0-4662-BB78-334981DCB3F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0225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ADE60-C4C0-4E80-AAE0-9C793DC65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2B847-9DD3-49D5-B41E-AE89A1CF92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BB5C0-80B8-4A36-A833-AE811C22A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D4A9-B621-4B49-9612-DD1598AF598B}" type="datetimeFigureOut">
              <a:rPr lang="en-IN" smtClean="0"/>
              <a:t>16-10-2020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77B52-C5AE-4DC3-A632-F58205BD6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AF96B-96A3-4DFA-9759-639D076DD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0E581-90D0-4662-BB78-334981DCB3F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9308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8251F-10E3-4DF3-B3C4-50BEF2523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0CDA1-E150-4326-B21F-A8A3F7A7EE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DB3A0C-4845-4670-9E73-B11D2EEE43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B8B714-B5C6-4EB2-B929-9EDAC1BC6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D4A9-B621-4B49-9612-DD1598AF598B}" type="datetimeFigureOut">
              <a:rPr lang="en-IN" smtClean="0"/>
              <a:t>16-10-2020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AE1FE2-4E5E-462A-A848-5E5ED09B8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D870BA-892A-41D7-8228-E084A8439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0E581-90D0-4662-BB78-334981DCB3F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5981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3C9B4-4E40-455F-91CE-2939AA8B9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2CEC1-5C4A-4643-AB0C-6E83D9266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DA3FD-9EF8-461E-9597-FAF94BA431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D4FA2C-40D4-4A02-A60A-2584AE2113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04C5E-E46A-4A51-9599-EB73A41A41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2454BC-86E3-47DB-88B4-8DBD7CC77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D4A9-B621-4B49-9612-DD1598AF598B}" type="datetimeFigureOut">
              <a:rPr lang="en-IN" smtClean="0"/>
              <a:t>16-10-2020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D1C586-AA82-4D75-8EA6-4C78C06A3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C9B8E9-0853-49AA-9019-2F1048DE5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0E581-90D0-4662-BB78-334981DCB3F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733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D4FE2-B439-4C96-BD7D-28A2F87F9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C0F813-B4FD-4FF5-95D4-573A0A4DC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D4A9-B621-4B49-9612-DD1598AF598B}" type="datetimeFigureOut">
              <a:rPr lang="en-IN" smtClean="0"/>
              <a:t>16-10-2020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575C6A-2E31-4244-BC45-14A0E49DC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EB2424-E350-4481-88CF-D24B48108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0E581-90D0-4662-BB78-334981DCB3F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7640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E9A74D-3735-4EF5-BFD5-61B7782FA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D4A9-B621-4B49-9612-DD1598AF598B}" type="datetimeFigureOut">
              <a:rPr lang="en-IN" smtClean="0"/>
              <a:t>16-10-2020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F07E6-FC3F-4991-871B-761E1EFBF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0E7BC6-4FB3-4466-A4B1-CF017F76A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0E581-90D0-4662-BB78-334981DCB3F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5526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9C180-3F1B-4255-8B45-9B9307C0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B4874-FF61-47D9-82C5-7C05F9D7E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C92392-ACF4-47CA-ABF4-4739F546A8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5C3567-19A0-48CA-A554-95BD3688E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D4A9-B621-4B49-9612-DD1598AF598B}" type="datetimeFigureOut">
              <a:rPr lang="en-IN" smtClean="0"/>
              <a:t>16-10-2020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6796C1-17F8-4696-8039-376D4A0C1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7D4307-66BA-4786-A810-DCAA26A52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0E581-90D0-4662-BB78-334981DCB3F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289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297DF-3AF2-44FF-83C8-D14CB271C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3E36BE-ACEB-43BF-BC2D-F61DE5C4DF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38F7FC-4B9C-4246-B74A-67422388E8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757EB-614B-48F8-81B1-7ABA08D3F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D4A9-B621-4B49-9612-DD1598AF598B}" type="datetimeFigureOut">
              <a:rPr lang="en-IN" smtClean="0"/>
              <a:t>16-10-2020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9E7CB-9097-4B16-89BA-C0470A178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FDDA57-05AC-4329-BB1A-65B262DB9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0E581-90D0-4662-BB78-334981DCB3F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5695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FDC99A-8AD2-49E0-BF8C-82D4D40D6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A6002F-F88E-4790-9FFD-59FEC6FA8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E6218-0683-4619-8248-CD79766C0C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B8D4A9-B621-4B49-9612-DD1598AF598B}" type="datetimeFigureOut">
              <a:rPr lang="en-IN" smtClean="0"/>
              <a:t>16-10-2020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DE398-C3CC-4090-BD72-9ABB31E621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28C4D-466F-42FB-ADB0-0D1C8D38C4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0E581-90D0-4662-BB78-334981DCB3F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7124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bots.ox.ac.uk/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ai.googleblog.com/2019/08/on-device-real-time-hand-tracking-with.html" TargetMode="Externa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8.gif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4EA40A-D5FD-494D-982C-16306B4AE4F8}"/>
              </a:ext>
            </a:extLst>
          </p:cNvPr>
          <p:cNvSpPr/>
          <p:nvPr/>
        </p:nvSpPr>
        <p:spPr>
          <a:xfrm>
            <a:off x="0" y="1992153"/>
            <a:ext cx="12192000" cy="2874045"/>
          </a:xfrm>
          <a:prstGeom prst="rect">
            <a:avLst/>
          </a:prstGeom>
          <a:solidFill>
            <a:srgbClr val="AE275F"/>
          </a:solidFill>
          <a:ln>
            <a:solidFill>
              <a:srgbClr val="AE27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888AF2-2184-41E8-BC9E-95F624202FEB}"/>
              </a:ext>
            </a:extLst>
          </p:cNvPr>
          <p:cNvSpPr txBox="1"/>
          <p:nvPr/>
        </p:nvSpPr>
        <p:spPr>
          <a:xfrm>
            <a:off x="1009816" y="2727295"/>
            <a:ext cx="10766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Sign Language Gesture Identification using Masked R-CNN</a:t>
            </a:r>
            <a:endParaRPr lang="en-IN" sz="32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9B47F3-7AA1-4805-AEBC-FBB24361EE36}"/>
              </a:ext>
            </a:extLst>
          </p:cNvPr>
          <p:cNvSpPr txBox="1"/>
          <p:nvPr/>
        </p:nvSpPr>
        <p:spPr>
          <a:xfrm>
            <a:off x="1550504" y="3404481"/>
            <a:ext cx="877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Objective: </a:t>
            </a:r>
            <a:r>
              <a:rPr lang="en-IN" dirty="0">
                <a:solidFill>
                  <a:schemeClr val="bg1"/>
                </a:solidFill>
                <a:cs typeface="Times New Roman" panose="02020603050405020304" pitchFamily="18" charset="0"/>
              </a:rPr>
              <a:t>I</a:t>
            </a:r>
            <a:r>
              <a:rPr lang="en-IN" sz="1800" dirty="0">
                <a:solidFill>
                  <a:schemeClr val="bg1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dentify correct sign language gestures using Computer vision to</a:t>
            </a:r>
            <a:r>
              <a:rPr lang="en-IN" sz="1800" dirty="0">
                <a:solidFill>
                  <a:schemeClr val="bg1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improve the conditions that autistic individuals deal with on a day to day basis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535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A6FFB3-7119-4570-81F3-4B32AF9F7AA9}"/>
              </a:ext>
            </a:extLst>
          </p:cNvPr>
          <p:cNvSpPr txBox="1"/>
          <p:nvPr/>
        </p:nvSpPr>
        <p:spPr>
          <a:xfrm>
            <a:off x="5129916" y="2844225"/>
            <a:ext cx="19321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AE275F"/>
                </a:solidFill>
              </a:rPr>
              <a:t>Thank You</a:t>
            </a:r>
            <a:endParaRPr lang="en-IN" sz="3200" b="1" dirty="0">
              <a:solidFill>
                <a:srgbClr val="AE27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164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61EF05-8550-4958-90AB-B0C8A9E003BF}"/>
              </a:ext>
            </a:extLst>
          </p:cNvPr>
          <p:cNvSpPr txBox="1"/>
          <p:nvPr/>
        </p:nvSpPr>
        <p:spPr>
          <a:xfrm>
            <a:off x="521906" y="99347"/>
            <a:ext cx="5709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Current Scenario</a:t>
            </a:r>
            <a:endParaRPr lang="en-IN" sz="24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A64941-DBF0-4DFE-8063-6B8C3F520AC5}"/>
              </a:ext>
            </a:extLst>
          </p:cNvPr>
          <p:cNvSpPr/>
          <p:nvPr/>
        </p:nvSpPr>
        <p:spPr>
          <a:xfrm>
            <a:off x="161906" y="150180"/>
            <a:ext cx="360000" cy="360000"/>
          </a:xfrm>
          <a:prstGeom prst="ellipse">
            <a:avLst/>
          </a:prstGeom>
          <a:solidFill>
            <a:srgbClr val="AE275F"/>
          </a:solidFill>
          <a:ln>
            <a:solidFill>
              <a:srgbClr val="AE27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  <a:endParaRPr lang="en-IN" b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929C9E8-21C8-469F-AEF4-EFFEE6953A59}"/>
              </a:ext>
            </a:extLst>
          </p:cNvPr>
          <p:cNvCxnSpPr>
            <a:cxnSpLocks/>
          </p:cNvCxnSpPr>
          <p:nvPr/>
        </p:nvCxnSpPr>
        <p:spPr>
          <a:xfrm>
            <a:off x="521906" y="3798031"/>
            <a:ext cx="10800000" cy="0"/>
          </a:xfrm>
          <a:prstGeom prst="line">
            <a:avLst/>
          </a:prstGeom>
          <a:ln w="19050">
            <a:solidFill>
              <a:srgbClr val="AE275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A94DDC7-DC77-4890-935D-EE4651D14DCD}"/>
              </a:ext>
            </a:extLst>
          </p:cNvPr>
          <p:cNvSpPr txBox="1"/>
          <p:nvPr/>
        </p:nvSpPr>
        <p:spPr>
          <a:xfrm>
            <a:off x="408562" y="770587"/>
            <a:ext cx="7630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Reached 99% accuracy on certain object detection – COCO dataset – 91 objects</a:t>
            </a:r>
            <a:endParaRPr lang="en-IN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865C58-5017-4377-AF54-97A28F485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62" y="1077543"/>
            <a:ext cx="3568530" cy="26265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AC6B9D-C906-41E8-B171-455F33378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491" y="1075454"/>
            <a:ext cx="3937297" cy="26127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620750-AE33-4122-8261-0781DBFCA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1788" y="1075454"/>
            <a:ext cx="3808613" cy="26127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B4BA83C-0052-426D-B59B-5D02B51F1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562" y="4258262"/>
            <a:ext cx="3177806" cy="24495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9E2A00-DFE7-4581-86E8-89CC8853F088}"/>
              </a:ext>
            </a:extLst>
          </p:cNvPr>
          <p:cNvSpPr txBox="1"/>
          <p:nvPr/>
        </p:nvSpPr>
        <p:spPr>
          <a:xfrm>
            <a:off x="408562" y="3888330"/>
            <a:ext cx="7630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Sign Language alphabet and numeric classification have reached 99% accuracy  </a:t>
            </a:r>
            <a:endParaRPr lang="en-IN" sz="1400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8C5AF05-C281-4AB8-9523-B09C2AFB005D}"/>
              </a:ext>
            </a:extLst>
          </p:cNvPr>
          <p:cNvSpPr/>
          <p:nvPr/>
        </p:nvSpPr>
        <p:spPr>
          <a:xfrm>
            <a:off x="3872285" y="5152445"/>
            <a:ext cx="445273" cy="461176"/>
          </a:xfrm>
          <a:prstGeom prst="rightArrow">
            <a:avLst/>
          </a:prstGeom>
          <a:solidFill>
            <a:srgbClr val="AE275F"/>
          </a:solidFill>
          <a:ln>
            <a:solidFill>
              <a:srgbClr val="AE27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3A790C4-0D28-4183-B3FF-F947C1936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8633" y="4147029"/>
            <a:ext cx="6456394" cy="247200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5EC6A2F-C5C3-476B-A4A8-CAE1F88B546C}"/>
              </a:ext>
            </a:extLst>
          </p:cNvPr>
          <p:cNvSpPr txBox="1"/>
          <p:nvPr/>
        </p:nvSpPr>
        <p:spPr>
          <a:xfrm>
            <a:off x="8244942" y="6575750"/>
            <a:ext cx="34354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u="none" strike="noStrike" baseline="0" dirty="0">
                <a:solidFill>
                  <a:srgbClr val="000000"/>
                </a:solidFill>
                <a:latin typeface="Martel"/>
              </a:rPr>
              <a:t>Real Time Object Detection using Deep Learning: A Webcam Based Approach 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1981341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9C78B-31FD-4DA5-B115-D1700A03AB42}"/>
              </a:ext>
            </a:extLst>
          </p:cNvPr>
          <p:cNvSpPr txBox="1"/>
          <p:nvPr/>
        </p:nvSpPr>
        <p:spPr>
          <a:xfrm>
            <a:off x="5129916" y="2844225"/>
            <a:ext cx="19321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AE275F"/>
                </a:solidFill>
              </a:rPr>
              <a:t>Appendix</a:t>
            </a:r>
            <a:endParaRPr lang="en-IN" sz="3200" b="1" dirty="0">
              <a:solidFill>
                <a:srgbClr val="AE27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069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61EF05-8550-4958-90AB-B0C8A9E003BF}"/>
              </a:ext>
            </a:extLst>
          </p:cNvPr>
          <p:cNvSpPr txBox="1"/>
          <p:nvPr/>
        </p:nvSpPr>
        <p:spPr>
          <a:xfrm>
            <a:off x="238539" y="151076"/>
            <a:ext cx="5709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AE275F"/>
                </a:solidFill>
              </a:rPr>
              <a:t>Agenda</a:t>
            </a:r>
            <a:endParaRPr lang="en-IN" sz="3600" b="1" dirty="0">
              <a:solidFill>
                <a:srgbClr val="AE275F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FA9382A-1FB7-44BD-8AF4-AA4F790861DF}"/>
              </a:ext>
            </a:extLst>
          </p:cNvPr>
          <p:cNvSpPr/>
          <p:nvPr/>
        </p:nvSpPr>
        <p:spPr>
          <a:xfrm>
            <a:off x="1036550" y="1095536"/>
            <a:ext cx="360000" cy="360000"/>
          </a:xfrm>
          <a:prstGeom prst="ellipse">
            <a:avLst/>
          </a:prstGeom>
          <a:solidFill>
            <a:srgbClr val="AE275F"/>
          </a:solidFill>
          <a:ln>
            <a:solidFill>
              <a:srgbClr val="AE27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F6EEB0-2ABB-4649-AE48-8BD202F090DC}"/>
              </a:ext>
            </a:extLst>
          </p:cNvPr>
          <p:cNvSpPr/>
          <p:nvPr/>
        </p:nvSpPr>
        <p:spPr>
          <a:xfrm>
            <a:off x="1036550" y="1891991"/>
            <a:ext cx="360000" cy="360000"/>
          </a:xfrm>
          <a:prstGeom prst="ellipse">
            <a:avLst/>
          </a:prstGeom>
          <a:solidFill>
            <a:srgbClr val="AE275F"/>
          </a:solidFill>
          <a:ln>
            <a:solidFill>
              <a:srgbClr val="AE27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C848E55-03F7-47FD-863D-09B0F3C38D6E}"/>
              </a:ext>
            </a:extLst>
          </p:cNvPr>
          <p:cNvSpPr/>
          <p:nvPr/>
        </p:nvSpPr>
        <p:spPr>
          <a:xfrm>
            <a:off x="1036550" y="2688446"/>
            <a:ext cx="360000" cy="360000"/>
          </a:xfrm>
          <a:prstGeom prst="ellipse">
            <a:avLst/>
          </a:prstGeom>
          <a:solidFill>
            <a:srgbClr val="AE275F"/>
          </a:solidFill>
          <a:ln>
            <a:solidFill>
              <a:srgbClr val="AE27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A0B9682-2761-497B-B0FC-34164402805C}"/>
              </a:ext>
            </a:extLst>
          </p:cNvPr>
          <p:cNvSpPr/>
          <p:nvPr/>
        </p:nvSpPr>
        <p:spPr>
          <a:xfrm>
            <a:off x="1036550" y="3484901"/>
            <a:ext cx="360000" cy="360000"/>
          </a:xfrm>
          <a:prstGeom prst="ellipse">
            <a:avLst/>
          </a:prstGeom>
          <a:solidFill>
            <a:srgbClr val="AE275F"/>
          </a:solidFill>
          <a:ln>
            <a:solidFill>
              <a:srgbClr val="AE27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  <a:endParaRPr lang="en-IN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32F330E-E7E8-4858-A93D-A93EE633F3A0}"/>
              </a:ext>
            </a:extLst>
          </p:cNvPr>
          <p:cNvSpPr/>
          <p:nvPr/>
        </p:nvSpPr>
        <p:spPr>
          <a:xfrm>
            <a:off x="1036550" y="4281356"/>
            <a:ext cx="360000" cy="360000"/>
          </a:xfrm>
          <a:prstGeom prst="ellipse">
            <a:avLst/>
          </a:prstGeom>
          <a:solidFill>
            <a:srgbClr val="AE275F"/>
          </a:solidFill>
          <a:ln>
            <a:solidFill>
              <a:srgbClr val="AE27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5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C5EBD6-2C35-4681-B4BF-987BD3D387A4}"/>
              </a:ext>
            </a:extLst>
          </p:cNvPr>
          <p:cNvSpPr txBox="1"/>
          <p:nvPr/>
        </p:nvSpPr>
        <p:spPr>
          <a:xfrm>
            <a:off x="1436305" y="1056365"/>
            <a:ext cx="5709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has the journey been so far!!</a:t>
            </a:r>
            <a:endParaRPr lang="en-IN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097E6D-7866-41BA-9300-5CCCC9BDE83E}"/>
              </a:ext>
            </a:extLst>
          </p:cNvPr>
          <p:cNvSpPr txBox="1"/>
          <p:nvPr/>
        </p:nvSpPr>
        <p:spPr>
          <a:xfrm>
            <a:off x="1396550" y="1840947"/>
            <a:ext cx="5709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Approach and Architecture</a:t>
            </a:r>
            <a:endParaRPr lang="en-IN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2A01A0-8982-41A6-91D7-1604EEDDD660}"/>
              </a:ext>
            </a:extLst>
          </p:cNvPr>
          <p:cNvSpPr txBox="1"/>
          <p:nvPr/>
        </p:nvSpPr>
        <p:spPr>
          <a:xfrm>
            <a:off x="1396550" y="2637402"/>
            <a:ext cx="5709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 by Step Walk through – Our Journey</a:t>
            </a:r>
            <a:endParaRPr lang="en-IN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C0627D-52F0-4350-B52B-51AC6FD49C12}"/>
              </a:ext>
            </a:extLst>
          </p:cNvPr>
          <p:cNvSpPr txBox="1"/>
          <p:nvPr/>
        </p:nvSpPr>
        <p:spPr>
          <a:xfrm>
            <a:off x="1436303" y="3433857"/>
            <a:ext cx="5709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Results and Validation</a:t>
            </a:r>
            <a:endParaRPr lang="en-IN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458498-07CB-4987-9E65-72F107D36FDE}"/>
              </a:ext>
            </a:extLst>
          </p:cNvPr>
          <p:cNvSpPr txBox="1"/>
          <p:nvPr/>
        </p:nvSpPr>
        <p:spPr>
          <a:xfrm>
            <a:off x="1436302" y="4230312"/>
            <a:ext cx="5709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Limitations and Way Forward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39490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61EF05-8550-4958-90AB-B0C8A9E003BF}"/>
              </a:ext>
            </a:extLst>
          </p:cNvPr>
          <p:cNvSpPr txBox="1"/>
          <p:nvPr/>
        </p:nvSpPr>
        <p:spPr>
          <a:xfrm>
            <a:off x="521906" y="99347"/>
            <a:ext cx="5709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has the journey been so far!!</a:t>
            </a:r>
            <a:endParaRPr lang="en-IN" sz="24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7C8D3D8-F741-481A-900E-C6A874460462}"/>
              </a:ext>
            </a:extLst>
          </p:cNvPr>
          <p:cNvSpPr/>
          <p:nvPr/>
        </p:nvSpPr>
        <p:spPr>
          <a:xfrm>
            <a:off x="161906" y="150180"/>
            <a:ext cx="360000" cy="360000"/>
          </a:xfrm>
          <a:prstGeom prst="ellipse">
            <a:avLst/>
          </a:prstGeom>
          <a:solidFill>
            <a:srgbClr val="AE275F"/>
          </a:solidFill>
          <a:ln>
            <a:solidFill>
              <a:srgbClr val="AE27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32FE6E-5F33-488F-BFE6-B4469A435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473" y="900469"/>
            <a:ext cx="3971770" cy="26935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6541BA-1FDD-4E53-818B-ECFFD40DB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528" y="900468"/>
            <a:ext cx="3090738" cy="253388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2B76787-3006-48C4-BF02-697340EDB6E8}"/>
              </a:ext>
            </a:extLst>
          </p:cNvPr>
          <p:cNvSpPr/>
          <p:nvPr/>
        </p:nvSpPr>
        <p:spPr>
          <a:xfrm>
            <a:off x="3971566" y="639547"/>
            <a:ext cx="3717329" cy="304591"/>
          </a:xfrm>
          <a:prstGeom prst="rect">
            <a:avLst/>
          </a:prstGeom>
          <a:solidFill>
            <a:srgbClr val="AE275F"/>
          </a:solidFill>
          <a:ln>
            <a:solidFill>
              <a:srgbClr val="AE27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Kinect  - Depth Camera</a:t>
            </a:r>
            <a:endParaRPr lang="en-IN" sz="1600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8EF3189-DF78-4CE8-8F14-30904D4EF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266" y="3763825"/>
            <a:ext cx="3152775" cy="29337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C1EC4B7-AED4-4582-A1A6-BC8EC9983D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06" y="900468"/>
            <a:ext cx="3204375" cy="25239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D7DB606-D99C-425F-B9C0-D48776E623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7473" y="3773350"/>
            <a:ext cx="7487793" cy="2924175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B8CAB5E-6A50-436F-AB6D-E032316A8E2B}"/>
              </a:ext>
            </a:extLst>
          </p:cNvPr>
          <p:cNvCxnSpPr>
            <a:cxnSpLocks/>
          </p:cNvCxnSpPr>
          <p:nvPr/>
        </p:nvCxnSpPr>
        <p:spPr>
          <a:xfrm>
            <a:off x="352463" y="3702617"/>
            <a:ext cx="10800000" cy="0"/>
          </a:xfrm>
          <a:prstGeom prst="line">
            <a:avLst/>
          </a:prstGeom>
          <a:ln w="19050">
            <a:solidFill>
              <a:srgbClr val="AE275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114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61EF05-8550-4958-90AB-B0C8A9E003BF}"/>
              </a:ext>
            </a:extLst>
          </p:cNvPr>
          <p:cNvSpPr txBox="1"/>
          <p:nvPr/>
        </p:nvSpPr>
        <p:spPr>
          <a:xfrm>
            <a:off x="521906" y="99347"/>
            <a:ext cx="5709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 by Step Walk through – Our Journey</a:t>
            </a:r>
            <a:endParaRPr lang="en-IN" sz="24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BFBDA22-E6E3-48A0-A062-9F98C75066DC}"/>
              </a:ext>
            </a:extLst>
          </p:cNvPr>
          <p:cNvSpPr/>
          <p:nvPr/>
        </p:nvSpPr>
        <p:spPr>
          <a:xfrm>
            <a:off x="161906" y="150180"/>
            <a:ext cx="360000" cy="360000"/>
          </a:xfrm>
          <a:prstGeom prst="ellipse">
            <a:avLst/>
          </a:prstGeom>
          <a:solidFill>
            <a:srgbClr val="AE275F"/>
          </a:solidFill>
          <a:ln>
            <a:solidFill>
              <a:srgbClr val="AE27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5</a:t>
            </a:r>
            <a:endParaRPr lang="en-IN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E3B950-250E-48D2-B914-42C8DD7126D0}"/>
              </a:ext>
            </a:extLst>
          </p:cNvPr>
          <p:cNvCxnSpPr/>
          <p:nvPr/>
        </p:nvCxnSpPr>
        <p:spPr>
          <a:xfrm>
            <a:off x="6106602" y="771274"/>
            <a:ext cx="0" cy="5760000"/>
          </a:xfrm>
          <a:prstGeom prst="line">
            <a:avLst/>
          </a:prstGeom>
          <a:ln w="19050">
            <a:solidFill>
              <a:srgbClr val="AE275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49CB411-CBF0-4ECB-95D5-B9DBBCA106C4}"/>
              </a:ext>
            </a:extLst>
          </p:cNvPr>
          <p:cNvSpPr/>
          <p:nvPr/>
        </p:nvSpPr>
        <p:spPr>
          <a:xfrm>
            <a:off x="96743" y="771274"/>
            <a:ext cx="5856128" cy="461665"/>
          </a:xfrm>
          <a:prstGeom prst="rect">
            <a:avLst/>
          </a:prstGeom>
          <a:solidFill>
            <a:srgbClr val="AE275F"/>
          </a:solidFill>
          <a:ln>
            <a:solidFill>
              <a:srgbClr val="AE27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Key Frame Extraction</a:t>
            </a:r>
            <a:endParaRPr lang="en-IN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1AB270-1CCD-4088-A504-A47FA5556AF4}"/>
              </a:ext>
            </a:extLst>
          </p:cNvPr>
          <p:cNvSpPr txBox="1"/>
          <p:nvPr/>
        </p:nvSpPr>
        <p:spPr>
          <a:xfrm>
            <a:off x="96743" y="1494033"/>
            <a:ext cx="6013074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>
              <a:spcBef>
                <a:spcPts val="1200"/>
              </a:spcBef>
              <a:spcAft>
                <a:spcPts val="1200"/>
              </a:spcAft>
            </a:pPr>
            <a:r>
              <a:rPr lang="en-IN" sz="14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Step 1: </a:t>
            </a:r>
            <a:r>
              <a:rPr lang="en-IN" sz="1400" b="1" dirty="0">
                <a:ea typeface="Times New Roman" panose="02020603050405020304" pitchFamily="18" charset="0"/>
              </a:rPr>
              <a:t> </a:t>
            </a:r>
            <a:r>
              <a:rPr lang="en-IN" sz="1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For each video frame k = 1 to N</a:t>
            </a:r>
            <a:endParaRPr lang="en-IN" sz="1400" dirty="0">
              <a:effectLst/>
              <a:ea typeface="Times New Roman" panose="02020603050405020304" pitchFamily="18" charset="0"/>
            </a:endParaRPr>
          </a:p>
          <a:p>
            <a:pPr marL="342900" lvl="0" indent="-342900" fontAlgn="base">
              <a:spcBef>
                <a:spcPts val="1200"/>
              </a:spcBef>
              <a:buFont typeface="+mj-lt"/>
              <a:buAutoNum type="alphaLcPeriod"/>
            </a:pPr>
            <a:r>
              <a:rPr lang="en-IN" sz="1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Read frame Vk and Vk+1 and obtain the gray level image</a:t>
            </a:r>
            <a:endParaRPr lang="en-IN" sz="1400" dirty="0">
              <a:effectLst/>
              <a:ea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Gk = Gray image of Vk</a:t>
            </a:r>
            <a:endParaRPr lang="en-IN" sz="1400" dirty="0">
              <a:effectLst/>
              <a:ea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Gk +1 = Gray image of Vk +1</a:t>
            </a:r>
            <a:endParaRPr lang="en-IN" sz="1400" dirty="0">
              <a:ea typeface="Times New Roman" panose="02020603050405020304" pitchFamily="18" charset="0"/>
            </a:endParaRPr>
          </a:p>
          <a:p>
            <a:pPr lvl="0" fontAlgn="base">
              <a:buSzPts val="1000"/>
              <a:tabLst>
                <a:tab pos="457200" algn="l"/>
              </a:tabLst>
            </a:pPr>
            <a:r>
              <a:rPr lang="en-IN" sz="1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b. Find the edge difference between Gk and Gk + 1 using the Canny edge detector.</a:t>
            </a:r>
            <a:endParaRPr lang="en-IN" sz="1400" dirty="0">
              <a:effectLst/>
              <a:ea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1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Let diff(k) be their difference.</a:t>
            </a:r>
            <a:endParaRPr lang="en-IN" sz="1400" dirty="0">
              <a:effectLst/>
              <a:ea typeface="Times New Roman" panose="02020603050405020304" pitchFamily="18" charset="0"/>
            </a:endParaRPr>
          </a:p>
          <a:p>
            <a:pPr marL="342900" lvl="0" indent="-342900" fontAlgn="base"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1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dif(k) = summation of i,j (Gk - Gk + 1) where i, j are row and column index.</a:t>
            </a:r>
            <a:endParaRPr lang="en-IN" sz="1400" dirty="0">
              <a:effectLst/>
              <a:ea typeface="Times New Roman" panose="02020603050405020304" pitchFamily="18" charset="0"/>
            </a:endParaRPr>
          </a:p>
          <a:p>
            <a:pPr marL="457200">
              <a:spcBef>
                <a:spcPts val="1200"/>
              </a:spcBef>
              <a:spcAft>
                <a:spcPts val="1200"/>
              </a:spcAft>
            </a:pPr>
            <a:r>
              <a:rPr lang="en-IN" sz="14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Step 2: </a:t>
            </a:r>
            <a:r>
              <a:rPr lang="en-IN" sz="1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Compute the mean (M) and standard deviation(S):</a:t>
            </a:r>
            <a:endParaRPr lang="en-IN" sz="1400" dirty="0">
              <a:effectLst/>
              <a:ea typeface="Times New Roman" panose="02020603050405020304" pitchFamily="18" charset="0"/>
            </a:endParaRPr>
          </a:p>
          <a:p>
            <a:pPr marL="457200">
              <a:spcBef>
                <a:spcPts val="1200"/>
              </a:spcBef>
              <a:spcAft>
                <a:spcPts val="1200"/>
              </a:spcAft>
            </a:pPr>
            <a:r>
              <a:rPr lang="en-IN" sz="14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Step 3: </a:t>
            </a:r>
            <a:r>
              <a:rPr lang="en-IN" sz="1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Compute the threshold value </a:t>
            </a:r>
            <a:endParaRPr lang="en-IN" sz="1400" dirty="0">
              <a:effectLst/>
              <a:ea typeface="Times New Roman" panose="02020603050405020304" pitchFamily="18" charset="0"/>
            </a:endParaRPr>
          </a:p>
          <a:p>
            <a:pPr marL="342900" lvl="0" indent="-342900" fontAlgn="base">
              <a:spcBef>
                <a:spcPts val="120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Threshold = M + a*S , where a = constant</a:t>
            </a:r>
            <a:endParaRPr lang="en-IN" sz="1400" dirty="0">
              <a:effectLst/>
              <a:ea typeface="Times New Roman" panose="02020603050405020304" pitchFamily="18" charset="0"/>
            </a:endParaRPr>
          </a:p>
          <a:p>
            <a:pPr marL="457200">
              <a:spcBef>
                <a:spcPts val="1200"/>
              </a:spcBef>
              <a:spcAft>
                <a:spcPts val="1200"/>
              </a:spcAft>
            </a:pPr>
            <a:r>
              <a:rPr lang="en-IN" sz="14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Step 4: </a:t>
            </a:r>
            <a:r>
              <a:rPr lang="en-IN" sz="1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Find the key frames for k = 1 to (N-1)</a:t>
            </a:r>
            <a:endParaRPr lang="en-IN" sz="1400" dirty="0">
              <a:effectLst/>
              <a:ea typeface="Times New Roman" panose="02020603050405020304" pitchFamily="18" charset="0"/>
            </a:endParaRPr>
          </a:p>
          <a:p>
            <a:pPr marL="342900" lvl="0" indent="-342900" fontAlgn="base">
              <a:spcBef>
                <a:spcPts val="120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If diff(k) &gt; Threshold then, </a:t>
            </a:r>
            <a:r>
              <a:rPr lang="en-IN" sz="1400" dirty="0">
                <a:solidFill>
                  <a:srgbClr val="000000"/>
                </a:solidFill>
                <a:effectLst/>
                <a:ea typeface="Arial" panose="020B0604020202020204" pitchFamily="34" charset="0"/>
              </a:rPr>
              <a:t>Write frame Vk +1 as the output key-frame.</a:t>
            </a:r>
            <a:endParaRPr lang="en-IN" sz="1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video (1)">
            <a:hlinkClick r:id="" action="ppaction://media"/>
            <a:extLst>
              <a:ext uri="{FF2B5EF4-FFF2-40B4-BE49-F238E27FC236}">
                <a16:creationId xmlns:a16="http://schemas.microsoft.com/office/drawing/2014/main" id="{F41ACD3D-E15C-463F-A8E8-6028CA70B1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33219" y="1121131"/>
            <a:ext cx="5815651" cy="28942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AFAA50-4CA7-490A-947C-DB0DB3FDEC23}"/>
              </a:ext>
            </a:extLst>
          </p:cNvPr>
          <p:cNvSpPr txBox="1"/>
          <p:nvPr/>
        </p:nvSpPr>
        <p:spPr>
          <a:xfrm>
            <a:off x="6167333" y="771271"/>
            <a:ext cx="1942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Gesture video:</a:t>
            </a:r>
            <a:endParaRPr lang="en-IN" sz="16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C67F4E2-4D86-4D71-B3EA-A1F9CCDF7953}"/>
              </a:ext>
            </a:extLst>
          </p:cNvPr>
          <p:cNvSpPr/>
          <p:nvPr/>
        </p:nvSpPr>
        <p:spPr>
          <a:xfrm rot="5400000">
            <a:off x="8846845" y="4150581"/>
            <a:ext cx="445273" cy="461176"/>
          </a:xfrm>
          <a:prstGeom prst="rightArrow">
            <a:avLst/>
          </a:prstGeom>
          <a:solidFill>
            <a:srgbClr val="AE275F"/>
          </a:solidFill>
          <a:ln>
            <a:solidFill>
              <a:srgbClr val="AE27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4580111-7D02-45DE-9644-B50492AB88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945" y="4842989"/>
            <a:ext cx="2160000" cy="162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D7B3984-70FF-4834-AD96-A42867319D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287" y="4842989"/>
            <a:ext cx="2160000" cy="162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6830CEC-340C-4E40-83A7-01223BDB2170}"/>
              </a:ext>
            </a:extLst>
          </p:cNvPr>
          <p:cNvSpPr txBox="1"/>
          <p:nvPr/>
        </p:nvSpPr>
        <p:spPr>
          <a:xfrm>
            <a:off x="521906" y="99344"/>
            <a:ext cx="5709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 by Step Walk through – Our Journey</a:t>
            </a:r>
            <a:endParaRPr lang="en-IN" sz="24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51E3D6D-8755-4F4A-8D55-2CBF247C2AD6}"/>
              </a:ext>
            </a:extLst>
          </p:cNvPr>
          <p:cNvSpPr/>
          <p:nvPr/>
        </p:nvSpPr>
        <p:spPr>
          <a:xfrm>
            <a:off x="161906" y="150177"/>
            <a:ext cx="360000" cy="360000"/>
          </a:xfrm>
          <a:prstGeom prst="ellipse">
            <a:avLst/>
          </a:prstGeom>
          <a:solidFill>
            <a:srgbClr val="AE275F"/>
          </a:solidFill>
          <a:ln>
            <a:solidFill>
              <a:srgbClr val="AE27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60A7EAE-6F5A-4C8B-BA60-4D6D51FBCE07}"/>
              </a:ext>
            </a:extLst>
          </p:cNvPr>
          <p:cNvSpPr/>
          <p:nvPr/>
        </p:nvSpPr>
        <p:spPr>
          <a:xfrm>
            <a:off x="96743" y="771271"/>
            <a:ext cx="5856128" cy="461665"/>
          </a:xfrm>
          <a:prstGeom prst="rect">
            <a:avLst/>
          </a:prstGeom>
          <a:solidFill>
            <a:srgbClr val="AE275F"/>
          </a:solidFill>
          <a:ln>
            <a:solidFill>
              <a:srgbClr val="AE27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Key Frame Extraction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268914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C81794-D348-41CD-BE1D-B370C8F79FB4}"/>
              </a:ext>
            </a:extLst>
          </p:cNvPr>
          <p:cNvSpPr txBox="1"/>
          <p:nvPr/>
        </p:nvSpPr>
        <p:spPr>
          <a:xfrm>
            <a:off x="521906" y="99344"/>
            <a:ext cx="5709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AE275F"/>
                </a:solidFill>
              </a:rPr>
              <a:t>Step by Step Walk through – Our Journey</a:t>
            </a:r>
            <a:endParaRPr lang="en-IN" sz="2400" b="1" dirty="0">
              <a:solidFill>
                <a:srgbClr val="AE275F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0EA53C2-8CC8-480B-B26C-D170A86145EF}"/>
              </a:ext>
            </a:extLst>
          </p:cNvPr>
          <p:cNvSpPr/>
          <p:nvPr/>
        </p:nvSpPr>
        <p:spPr>
          <a:xfrm>
            <a:off x="161906" y="150177"/>
            <a:ext cx="360000" cy="360000"/>
          </a:xfrm>
          <a:prstGeom prst="ellipse">
            <a:avLst/>
          </a:prstGeom>
          <a:solidFill>
            <a:srgbClr val="AE275F"/>
          </a:solidFill>
          <a:ln>
            <a:solidFill>
              <a:srgbClr val="AE27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3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4D8BF4-E84C-4043-818F-965683A7FE64}"/>
              </a:ext>
            </a:extLst>
          </p:cNvPr>
          <p:cNvSpPr/>
          <p:nvPr/>
        </p:nvSpPr>
        <p:spPr>
          <a:xfrm>
            <a:off x="96743" y="771271"/>
            <a:ext cx="5856128" cy="461665"/>
          </a:xfrm>
          <a:prstGeom prst="rect">
            <a:avLst/>
          </a:prstGeom>
          <a:solidFill>
            <a:srgbClr val="AE275F"/>
          </a:solidFill>
          <a:ln>
            <a:solidFill>
              <a:srgbClr val="AE27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Polygon Creation - LabelMe</a:t>
            </a:r>
            <a:endParaRPr lang="en-IN" sz="20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5D0D00-8CD1-4360-9CD1-F3333351D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4" y="1353709"/>
            <a:ext cx="5856128" cy="34242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A41B30-DA10-41F1-BD4F-E298B9CD43EA}"/>
              </a:ext>
            </a:extLst>
          </p:cNvPr>
          <p:cNvSpPr txBox="1"/>
          <p:nvPr/>
        </p:nvSpPr>
        <p:spPr>
          <a:xfrm>
            <a:off x="257753" y="4981071"/>
            <a:ext cx="5534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Couldn’t get the coordinates and labels in the required format for input to Masked R-CNN framework</a:t>
            </a:r>
            <a:endParaRPr lang="en-IN" sz="1400" b="1" dirty="0">
              <a:solidFill>
                <a:srgbClr val="FF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FB534B-3A85-41FC-9CE5-E2CD5D70BBC5}"/>
              </a:ext>
            </a:extLst>
          </p:cNvPr>
          <p:cNvCxnSpPr/>
          <p:nvPr/>
        </p:nvCxnSpPr>
        <p:spPr>
          <a:xfrm>
            <a:off x="6106602" y="771274"/>
            <a:ext cx="0" cy="5760000"/>
          </a:xfrm>
          <a:prstGeom prst="line">
            <a:avLst/>
          </a:prstGeom>
          <a:ln w="19050">
            <a:solidFill>
              <a:srgbClr val="AE275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D0D3D13-3AC4-45A3-B249-A4E54945CFD4}"/>
              </a:ext>
            </a:extLst>
          </p:cNvPr>
          <p:cNvSpPr txBox="1"/>
          <p:nvPr/>
        </p:nvSpPr>
        <p:spPr>
          <a:xfrm>
            <a:off x="257753" y="5825119"/>
            <a:ext cx="5534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Leveraged </a:t>
            </a:r>
            <a:r>
              <a:rPr lang="en-US" sz="1400" b="1" dirty="0">
                <a:solidFill>
                  <a:srgbClr val="00B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www.robots.ox.ac.uk</a:t>
            </a:r>
            <a:r>
              <a:rPr lang="en-US" sz="1400" b="1" dirty="0">
                <a:solidFill>
                  <a:srgbClr val="00B050"/>
                </a:solidFill>
              </a:rPr>
              <a:t> for polygon creation and its coordinates in Json file</a:t>
            </a:r>
            <a:endParaRPr lang="en-IN" sz="1400" b="1" dirty="0">
              <a:solidFill>
                <a:srgbClr val="00B05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2E03B7-8920-4686-B2C3-9A5621C71FF3}"/>
              </a:ext>
            </a:extLst>
          </p:cNvPr>
          <p:cNvSpPr/>
          <p:nvPr/>
        </p:nvSpPr>
        <p:spPr>
          <a:xfrm>
            <a:off x="6230943" y="771271"/>
            <a:ext cx="5856128" cy="461665"/>
          </a:xfrm>
          <a:prstGeom prst="rect">
            <a:avLst/>
          </a:prstGeom>
          <a:solidFill>
            <a:srgbClr val="AE275F"/>
          </a:solidFill>
          <a:ln>
            <a:solidFill>
              <a:srgbClr val="AE27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Polygon Creation – robots.ox.ac</a:t>
            </a:r>
            <a:endParaRPr lang="en-IN" sz="2000" b="1" dirty="0">
              <a:solidFill>
                <a:schemeClr val="bg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5DE0096-502A-4EE6-815B-281E535E16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210" y="1325457"/>
            <a:ext cx="5856121" cy="34524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3CA88C2-482A-4990-A092-B5970BEB9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9915" y="4881025"/>
            <a:ext cx="2957754" cy="1888188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1F1FEBA-2DDD-48AF-BF40-D435D4769EFE}"/>
              </a:ext>
            </a:extLst>
          </p:cNvPr>
          <p:cNvCxnSpPr/>
          <p:nvPr/>
        </p:nvCxnSpPr>
        <p:spPr>
          <a:xfrm>
            <a:off x="9264595" y="4881025"/>
            <a:ext cx="0" cy="1800000"/>
          </a:xfrm>
          <a:prstGeom prst="line">
            <a:avLst/>
          </a:prstGeom>
          <a:ln w="19050">
            <a:solidFill>
              <a:srgbClr val="AE275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AF38F365-6148-4C43-A3AD-EDB4AA3951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1522" y="4881025"/>
            <a:ext cx="2774013" cy="1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408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61EF05-8550-4958-90AB-B0C8A9E003BF}"/>
              </a:ext>
            </a:extLst>
          </p:cNvPr>
          <p:cNvSpPr txBox="1"/>
          <p:nvPr/>
        </p:nvSpPr>
        <p:spPr>
          <a:xfrm>
            <a:off x="596348" y="99347"/>
            <a:ext cx="5709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Approach and Architecture</a:t>
            </a:r>
            <a:endParaRPr lang="en-IN" sz="24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AEC026-29FC-47E7-8395-EEE4C68F549E}"/>
              </a:ext>
            </a:extLst>
          </p:cNvPr>
          <p:cNvSpPr/>
          <p:nvPr/>
        </p:nvSpPr>
        <p:spPr>
          <a:xfrm>
            <a:off x="161906" y="150180"/>
            <a:ext cx="360000" cy="360000"/>
          </a:xfrm>
          <a:prstGeom prst="ellipse">
            <a:avLst/>
          </a:prstGeom>
          <a:solidFill>
            <a:srgbClr val="AE275F"/>
          </a:solidFill>
          <a:ln>
            <a:solidFill>
              <a:srgbClr val="AE27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  <a:endParaRPr lang="en-IN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76E641-E5DB-425B-92CB-0E7BD92C4084}"/>
              </a:ext>
            </a:extLst>
          </p:cNvPr>
          <p:cNvCxnSpPr/>
          <p:nvPr/>
        </p:nvCxnSpPr>
        <p:spPr>
          <a:xfrm>
            <a:off x="6106602" y="771274"/>
            <a:ext cx="0" cy="5760000"/>
          </a:xfrm>
          <a:prstGeom prst="line">
            <a:avLst/>
          </a:prstGeom>
          <a:ln w="19050">
            <a:solidFill>
              <a:srgbClr val="AE275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A034252-EECD-4ECA-A3A2-894681B665B1}"/>
              </a:ext>
            </a:extLst>
          </p:cNvPr>
          <p:cNvSpPr/>
          <p:nvPr/>
        </p:nvSpPr>
        <p:spPr>
          <a:xfrm>
            <a:off x="96743" y="771274"/>
            <a:ext cx="5856128" cy="461665"/>
          </a:xfrm>
          <a:prstGeom prst="rect">
            <a:avLst/>
          </a:prstGeom>
          <a:solidFill>
            <a:srgbClr val="AE275F"/>
          </a:solidFill>
          <a:ln>
            <a:solidFill>
              <a:srgbClr val="AE27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Architecture</a:t>
            </a:r>
            <a:endParaRPr lang="en-IN" sz="20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65B495-37CC-475C-8F2B-E8BDDFA53167}"/>
              </a:ext>
            </a:extLst>
          </p:cNvPr>
          <p:cNvSpPr/>
          <p:nvPr/>
        </p:nvSpPr>
        <p:spPr>
          <a:xfrm>
            <a:off x="96743" y="4258152"/>
            <a:ext cx="5856133" cy="461665"/>
          </a:xfrm>
          <a:prstGeom prst="rect">
            <a:avLst/>
          </a:prstGeom>
          <a:solidFill>
            <a:srgbClr val="AE275F"/>
          </a:solidFill>
          <a:ln>
            <a:solidFill>
              <a:srgbClr val="AE27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Approach</a:t>
            </a:r>
            <a:endParaRPr lang="en-IN" sz="2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64238E-3FAB-46DA-A516-A3283604669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3" y="1390668"/>
            <a:ext cx="5943600" cy="281178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8A78AD-5CA3-42D4-B89B-EDF4345E4A7A}"/>
              </a:ext>
            </a:extLst>
          </p:cNvPr>
          <p:cNvSpPr txBox="1"/>
          <p:nvPr/>
        </p:nvSpPr>
        <p:spPr>
          <a:xfrm>
            <a:off x="262399" y="4858247"/>
            <a:ext cx="56904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b="1" dirty="0"/>
              <a:t>Feature Extraction:</a:t>
            </a:r>
          </a:p>
          <a:p>
            <a:pPr algn="just"/>
            <a:r>
              <a:rPr lang="en-IN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The Resnet101 is a deep neural architecture with 101 blocks in it.</a:t>
            </a:r>
            <a:r>
              <a:rPr lang="en-IN" sz="1200" dirty="0">
                <a:ea typeface="Times New Roman" panose="02020603050405020304" pitchFamily="18" charset="0"/>
              </a:rPr>
              <a:t> </a:t>
            </a:r>
            <a:r>
              <a:rPr lang="en-IN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Each block contains convolution layer, activation layer as Relu, again a convolution with a skip connection.</a:t>
            </a:r>
            <a:r>
              <a:rPr lang="en-IN" sz="1200" dirty="0">
                <a:ea typeface="Times New Roman" panose="02020603050405020304" pitchFamily="18" charset="0"/>
              </a:rPr>
              <a:t> </a:t>
            </a:r>
            <a:r>
              <a:rPr lang="en-IN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ResNet solves the problem of vanishing gradients by using Skip connections in its architecture</a:t>
            </a:r>
            <a:endParaRPr lang="en-IN" sz="1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B3936E3-E815-4D59-9366-6F96FB32942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62" y="5955802"/>
            <a:ext cx="5510242" cy="57390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017F59-2BD6-45B8-8DA0-3E84C3534804}"/>
              </a:ext>
            </a:extLst>
          </p:cNvPr>
          <p:cNvSpPr txBox="1"/>
          <p:nvPr/>
        </p:nvSpPr>
        <p:spPr>
          <a:xfrm>
            <a:off x="6172862" y="678940"/>
            <a:ext cx="5552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sz="12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Region Proportion Network:</a:t>
            </a:r>
          </a:p>
          <a:p>
            <a:pPr lvl="0" algn="just"/>
            <a:r>
              <a:rPr lang="en-IN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Region Proposal Network is basically used to determine whether a specific region has an object or not.</a:t>
            </a:r>
            <a:endParaRPr lang="en-IN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14E7E2-C135-42F1-8FD1-3B426091418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326" y="1325271"/>
            <a:ext cx="5685186" cy="50352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87E2A3-53B6-493D-81C4-92FBC71F682F}"/>
              </a:ext>
            </a:extLst>
          </p:cNvPr>
          <p:cNvSpPr txBox="1"/>
          <p:nvPr/>
        </p:nvSpPr>
        <p:spPr>
          <a:xfrm>
            <a:off x="6172862" y="1965561"/>
            <a:ext cx="5751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sz="12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Region of Interest Pooling:</a:t>
            </a:r>
            <a:endParaRPr lang="en-US" sz="1200" b="1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r>
              <a:rPr lang="en-IN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Region of Interest is found in order to extract even more richness to the existing image. Region of interest determines how an image can contain a specific region with more information in them.</a:t>
            </a:r>
            <a:endParaRPr lang="en-IN" sz="12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9CCAA42-ACC9-4233-B9AB-2AEC320798C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006" y="2796558"/>
            <a:ext cx="3586107" cy="53447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67542A7-8D45-4BB1-A20B-D8624C5A4593}"/>
              </a:ext>
            </a:extLst>
          </p:cNvPr>
          <p:cNvSpPr txBox="1"/>
          <p:nvPr/>
        </p:nvSpPr>
        <p:spPr>
          <a:xfrm>
            <a:off x="6172862" y="3427155"/>
            <a:ext cx="5772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sz="12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Intersection over Union:</a:t>
            </a:r>
          </a:p>
          <a:p>
            <a:pPr lvl="0" algn="just"/>
            <a:r>
              <a:rPr lang="en-IN" sz="1200" dirty="0">
                <a:solidFill>
                  <a:srgbClr val="000000"/>
                </a:solidFill>
                <a:effectLst/>
                <a:ea typeface="Arial" panose="020B0604020202020204" pitchFamily="34" charset="0"/>
              </a:rPr>
              <a:t>For all the predicted regions, we compute the intersection/union (intersection over union). Condition: If IoU is &gt;= 0.5, then consider the region as ROI &amp; if not, then exclude the region</a:t>
            </a:r>
            <a:r>
              <a:rPr lang="en-IN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.</a:t>
            </a:r>
            <a:endParaRPr lang="en-IN" sz="12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F1D694E-564C-4F1D-A55C-D5DB02521815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326" y="4308469"/>
            <a:ext cx="5663980" cy="62091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51449EA-0E86-470D-9435-D1DFE7F1EFC3}"/>
              </a:ext>
            </a:extLst>
          </p:cNvPr>
          <p:cNvSpPr txBox="1"/>
          <p:nvPr/>
        </p:nvSpPr>
        <p:spPr>
          <a:xfrm>
            <a:off x="6151656" y="5026978"/>
            <a:ext cx="5772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sz="12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Segmentation Mask:</a:t>
            </a:r>
          </a:p>
          <a:p>
            <a:pPr algn="just"/>
            <a:r>
              <a:rPr lang="en-IN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Once the ROI is found wrt the IoU values, we must add a mask branch to existing architecture. This will give the segmentation mask for each region that contains an object (element wise segmentation).</a:t>
            </a:r>
            <a:endParaRPr lang="en-IN" sz="12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3E83BFF-341E-4C17-8DE9-3EC3EF71EEED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326" y="5955569"/>
            <a:ext cx="5685185" cy="5741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8526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854110-39E1-442E-85D9-C5D5C82715AF}"/>
              </a:ext>
            </a:extLst>
          </p:cNvPr>
          <p:cNvSpPr txBox="1"/>
          <p:nvPr/>
        </p:nvSpPr>
        <p:spPr>
          <a:xfrm>
            <a:off x="521906" y="99344"/>
            <a:ext cx="5709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AE275F"/>
                </a:solidFill>
              </a:rPr>
              <a:t>Step by Step Walk through – Our Journey</a:t>
            </a:r>
            <a:endParaRPr lang="en-IN" sz="2400" b="1" dirty="0">
              <a:solidFill>
                <a:srgbClr val="AE275F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A7A8350-B61C-41C8-BA94-8BEDE2353F6E}"/>
              </a:ext>
            </a:extLst>
          </p:cNvPr>
          <p:cNvSpPr/>
          <p:nvPr/>
        </p:nvSpPr>
        <p:spPr>
          <a:xfrm>
            <a:off x="161906" y="150177"/>
            <a:ext cx="360000" cy="360000"/>
          </a:xfrm>
          <a:prstGeom prst="ellipse">
            <a:avLst/>
          </a:prstGeom>
          <a:solidFill>
            <a:srgbClr val="AE275F"/>
          </a:solidFill>
          <a:ln>
            <a:solidFill>
              <a:srgbClr val="AE27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3</a:t>
            </a:r>
            <a:endParaRPr lang="en-IN" b="1" dirty="0">
              <a:solidFill>
                <a:schemeClr val="bg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E494AB-5271-4639-B9F4-27271F381FD6}"/>
              </a:ext>
            </a:extLst>
          </p:cNvPr>
          <p:cNvCxnSpPr/>
          <p:nvPr/>
        </p:nvCxnSpPr>
        <p:spPr>
          <a:xfrm>
            <a:off x="3586050" y="831629"/>
            <a:ext cx="0" cy="5760000"/>
          </a:xfrm>
          <a:prstGeom prst="line">
            <a:avLst/>
          </a:prstGeom>
          <a:ln w="19050">
            <a:solidFill>
              <a:srgbClr val="AE275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FDCDEC3-9576-439F-8549-280B63822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06" y="997373"/>
            <a:ext cx="3104954" cy="55942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0CF6203-6360-40DA-AC22-37A40F2855DF}"/>
              </a:ext>
            </a:extLst>
          </p:cNvPr>
          <p:cNvSpPr txBox="1"/>
          <p:nvPr/>
        </p:nvSpPr>
        <p:spPr>
          <a:xfrm>
            <a:off x="77859" y="689596"/>
            <a:ext cx="351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Final Json format : input to Masked R-CNN</a:t>
            </a:r>
            <a:endParaRPr lang="en-IN" sz="14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04E8B9-FF80-4B86-B05B-E4798F29DC0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095" y="997372"/>
            <a:ext cx="7791120" cy="559425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2B2527-6B73-47C7-B44A-EB6BE28C1C8C}"/>
              </a:ext>
            </a:extLst>
          </p:cNvPr>
          <p:cNvSpPr txBox="1"/>
          <p:nvPr/>
        </p:nvSpPr>
        <p:spPr>
          <a:xfrm>
            <a:off x="3685985" y="689596"/>
            <a:ext cx="3273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Model - Parameters</a:t>
            </a:r>
            <a:endParaRPr lang="en-IN" sz="1400" b="1" dirty="0"/>
          </a:p>
        </p:txBody>
      </p:sp>
    </p:spTree>
    <p:extLst>
      <p:ext uri="{BB962C8B-B14F-4D97-AF65-F5344CB8AC3E}">
        <p14:creationId xmlns:p14="http://schemas.microsoft.com/office/powerpoint/2010/main" val="2232773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61EF05-8550-4958-90AB-B0C8A9E003BF}"/>
              </a:ext>
            </a:extLst>
          </p:cNvPr>
          <p:cNvSpPr txBox="1"/>
          <p:nvPr/>
        </p:nvSpPr>
        <p:spPr>
          <a:xfrm>
            <a:off x="620202" y="99347"/>
            <a:ext cx="5709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Results and Validation</a:t>
            </a:r>
            <a:endParaRPr lang="en-IN" sz="24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D0E4611-E104-4A39-A5A7-32C975C78349}"/>
              </a:ext>
            </a:extLst>
          </p:cNvPr>
          <p:cNvSpPr/>
          <p:nvPr/>
        </p:nvSpPr>
        <p:spPr>
          <a:xfrm>
            <a:off x="161906" y="150180"/>
            <a:ext cx="360000" cy="360000"/>
          </a:xfrm>
          <a:prstGeom prst="ellipse">
            <a:avLst/>
          </a:prstGeom>
          <a:solidFill>
            <a:srgbClr val="AE275F"/>
          </a:solidFill>
          <a:ln>
            <a:solidFill>
              <a:srgbClr val="AE27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  <a:endParaRPr lang="en-IN" b="1" dirty="0"/>
          </a:p>
        </p:txBody>
      </p:sp>
      <p:pic>
        <p:nvPicPr>
          <p:cNvPr id="5" name="Content Placeholder 16">
            <a:extLst>
              <a:ext uri="{FF2B5EF4-FFF2-40B4-BE49-F238E27FC236}">
                <a16:creationId xmlns:a16="http://schemas.microsoft.com/office/drawing/2014/main" id="{CA890CFE-9A6F-45AB-AD0A-E3F3066AB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73" y="1002715"/>
            <a:ext cx="5608075" cy="25801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75140F-1B82-43D9-A827-B0F496F3C975}"/>
              </a:ext>
            </a:extLst>
          </p:cNvPr>
          <p:cNvSpPr txBox="1"/>
          <p:nvPr/>
        </p:nvSpPr>
        <p:spPr>
          <a:xfrm>
            <a:off x="6270173" y="694938"/>
            <a:ext cx="2727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Overall Validation Loss:</a:t>
            </a:r>
            <a:endParaRPr lang="en-IN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674353-037F-47EA-A84C-5BE2EAD09A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73" y="4197275"/>
            <a:ext cx="5642633" cy="244845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2388B22-E078-44EE-8AA3-2B2B25B0380B}"/>
              </a:ext>
            </a:extLst>
          </p:cNvPr>
          <p:cNvCxnSpPr/>
          <p:nvPr/>
        </p:nvCxnSpPr>
        <p:spPr>
          <a:xfrm>
            <a:off x="6106602" y="771274"/>
            <a:ext cx="0" cy="5760000"/>
          </a:xfrm>
          <a:prstGeom prst="line">
            <a:avLst/>
          </a:prstGeom>
          <a:ln w="19050">
            <a:solidFill>
              <a:srgbClr val="AE275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4B472EE6-32B6-40A4-A8E9-1663BDB62C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06" y="1002715"/>
            <a:ext cx="5781120" cy="25801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63E325-2407-40D5-9042-68CD52FB75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06" y="4197275"/>
            <a:ext cx="5781114" cy="24484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D39DCB5-5F1B-46FE-80FE-F042972B0781}"/>
              </a:ext>
            </a:extLst>
          </p:cNvPr>
          <p:cNvSpPr txBox="1"/>
          <p:nvPr/>
        </p:nvSpPr>
        <p:spPr>
          <a:xfrm>
            <a:off x="6193973" y="3889498"/>
            <a:ext cx="2727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Testing: MRCNN Class Loss</a:t>
            </a:r>
            <a:endParaRPr lang="en-IN" sz="14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01F513-61BD-4F69-96B5-95728E9A976D}"/>
              </a:ext>
            </a:extLst>
          </p:cNvPr>
          <p:cNvCxnSpPr>
            <a:cxnSpLocks/>
          </p:cNvCxnSpPr>
          <p:nvPr/>
        </p:nvCxnSpPr>
        <p:spPr>
          <a:xfrm>
            <a:off x="352463" y="3790079"/>
            <a:ext cx="5400000" cy="0"/>
          </a:xfrm>
          <a:prstGeom prst="line">
            <a:avLst/>
          </a:prstGeom>
          <a:ln w="19050">
            <a:solidFill>
              <a:srgbClr val="AE275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C6B8AF-A577-4DB1-9661-CF0A34E3E638}"/>
              </a:ext>
            </a:extLst>
          </p:cNvPr>
          <p:cNvCxnSpPr>
            <a:cxnSpLocks/>
          </p:cNvCxnSpPr>
          <p:nvPr/>
        </p:nvCxnSpPr>
        <p:spPr>
          <a:xfrm>
            <a:off x="6329239" y="3790079"/>
            <a:ext cx="5400000" cy="0"/>
          </a:xfrm>
          <a:prstGeom prst="line">
            <a:avLst/>
          </a:prstGeom>
          <a:ln w="19050">
            <a:solidFill>
              <a:srgbClr val="AE275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00B54FA-F0A5-4EC1-B136-46D200955B8C}"/>
              </a:ext>
            </a:extLst>
          </p:cNvPr>
          <p:cNvSpPr txBox="1"/>
          <p:nvPr/>
        </p:nvSpPr>
        <p:spPr>
          <a:xfrm>
            <a:off x="129827" y="3889498"/>
            <a:ext cx="2727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Training: MRCNN Class Loss</a:t>
            </a:r>
            <a:endParaRPr lang="en-IN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D7C855-BC49-4F2F-850F-D7B30D0D1916}"/>
              </a:ext>
            </a:extLst>
          </p:cNvPr>
          <p:cNvSpPr txBox="1"/>
          <p:nvPr/>
        </p:nvSpPr>
        <p:spPr>
          <a:xfrm>
            <a:off x="129827" y="694937"/>
            <a:ext cx="2727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Overall Testing Loss: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94473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61EF05-8550-4958-90AB-B0C8A9E003BF}"/>
              </a:ext>
            </a:extLst>
          </p:cNvPr>
          <p:cNvSpPr txBox="1"/>
          <p:nvPr/>
        </p:nvSpPr>
        <p:spPr>
          <a:xfrm>
            <a:off x="588396" y="95893"/>
            <a:ext cx="5709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Limitations and Way Forward</a:t>
            </a:r>
            <a:endParaRPr lang="en-IN" sz="2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7F8159D-2694-4F37-8796-B45E1D1C3A47}"/>
              </a:ext>
            </a:extLst>
          </p:cNvPr>
          <p:cNvCxnSpPr/>
          <p:nvPr/>
        </p:nvCxnSpPr>
        <p:spPr>
          <a:xfrm>
            <a:off x="6106602" y="771274"/>
            <a:ext cx="0" cy="5760000"/>
          </a:xfrm>
          <a:prstGeom prst="line">
            <a:avLst/>
          </a:prstGeom>
          <a:ln w="19050">
            <a:solidFill>
              <a:srgbClr val="AE275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92DF5C9-908D-496A-BF67-A62A05F12491}"/>
              </a:ext>
            </a:extLst>
          </p:cNvPr>
          <p:cNvSpPr/>
          <p:nvPr/>
        </p:nvSpPr>
        <p:spPr>
          <a:xfrm>
            <a:off x="349862" y="771274"/>
            <a:ext cx="5359174" cy="461665"/>
          </a:xfrm>
          <a:prstGeom prst="rect">
            <a:avLst/>
          </a:prstGeom>
          <a:solidFill>
            <a:srgbClr val="AE275F"/>
          </a:solidFill>
          <a:ln>
            <a:solidFill>
              <a:srgbClr val="AE27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Limitations</a:t>
            </a:r>
            <a:endParaRPr lang="en-IN" sz="20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E8E367-2950-459C-AF72-29D66A8AC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994" y="1491757"/>
            <a:ext cx="3552825" cy="489585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BDBCB87-E705-4543-9EDC-D638119D068A}"/>
              </a:ext>
            </a:extLst>
          </p:cNvPr>
          <p:cNvSpPr/>
          <p:nvPr/>
        </p:nvSpPr>
        <p:spPr>
          <a:xfrm>
            <a:off x="6482964" y="767530"/>
            <a:ext cx="5359174" cy="461665"/>
          </a:xfrm>
          <a:prstGeom prst="rect">
            <a:avLst/>
          </a:prstGeom>
          <a:solidFill>
            <a:srgbClr val="AE275F"/>
          </a:solidFill>
          <a:ln>
            <a:solidFill>
              <a:srgbClr val="AE27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Way-forward</a:t>
            </a:r>
            <a:endParaRPr lang="en-IN" sz="2000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AEAAB83-539A-4B5A-A3EC-917251073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3092" y="1229195"/>
            <a:ext cx="2775004" cy="176238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00A1A40-4E64-416B-8262-F6C248F4D78F}"/>
              </a:ext>
            </a:extLst>
          </p:cNvPr>
          <p:cNvSpPr txBox="1"/>
          <p:nvPr/>
        </p:nvSpPr>
        <p:spPr>
          <a:xfrm>
            <a:off x="7291346" y="3022347"/>
            <a:ext cx="40233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555555"/>
                </a:solidFill>
              </a:rPr>
              <a:t>H</a:t>
            </a:r>
            <a:r>
              <a:rPr lang="en-US" sz="1100" b="0" i="0" dirty="0">
                <a:solidFill>
                  <a:srgbClr val="555555"/>
                </a:solidFill>
                <a:effectLst/>
              </a:rPr>
              <a:t>and-knuckle coordinates inside the detected hand regions</a:t>
            </a:r>
            <a:endParaRPr lang="en-IN" sz="1100" dirty="0"/>
          </a:p>
        </p:txBody>
      </p:sp>
      <p:pic>
        <p:nvPicPr>
          <p:cNvPr id="24" name="cool_gif.0">
            <a:hlinkClick r:id="" action="ppaction://media"/>
            <a:extLst>
              <a:ext uri="{FF2B5EF4-FFF2-40B4-BE49-F238E27FC236}">
                <a16:creationId xmlns:a16="http://schemas.microsoft.com/office/drawing/2014/main" id="{CBED4915-4B72-429C-B0D2-B7DA16CCBF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53092" y="3480459"/>
            <a:ext cx="5536750" cy="278516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118B94F-9A2E-4932-B1A9-A63BDCB56FC4}"/>
              </a:ext>
            </a:extLst>
          </p:cNvPr>
          <p:cNvSpPr txBox="1"/>
          <p:nvPr/>
        </p:nvSpPr>
        <p:spPr>
          <a:xfrm>
            <a:off x="7895645" y="6330022"/>
            <a:ext cx="45004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Control gadgets with touchless hand gestures</a:t>
            </a:r>
            <a:endParaRPr lang="en-IN" sz="110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726959-2845-4BD7-8DEE-8D03F7B3FD01}"/>
              </a:ext>
            </a:extLst>
          </p:cNvPr>
          <p:cNvSpPr/>
          <p:nvPr/>
        </p:nvSpPr>
        <p:spPr>
          <a:xfrm>
            <a:off x="6969833" y="3013729"/>
            <a:ext cx="270000" cy="270000"/>
          </a:xfrm>
          <a:prstGeom prst="ellipse">
            <a:avLst/>
          </a:prstGeom>
          <a:solidFill>
            <a:srgbClr val="AE275F"/>
          </a:solidFill>
          <a:ln>
            <a:solidFill>
              <a:srgbClr val="AE27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</a:t>
            </a:r>
            <a:endParaRPr lang="en-IN" sz="14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AFE99EE-AFD7-43C5-A702-7D8A88FB3B2D}"/>
              </a:ext>
            </a:extLst>
          </p:cNvPr>
          <p:cNvSpPr/>
          <p:nvPr/>
        </p:nvSpPr>
        <p:spPr>
          <a:xfrm>
            <a:off x="7653648" y="6330022"/>
            <a:ext cx="270000" cy="270000"/>
          </a:xfrm>
          <a:prstGeom prst="ellipse">
            <a:avLst/>
          </a:prstGeom>
          <a:solidFill>
            <a:srgbClr val="AE275F"/>
          </a:solidFill>
          <a:ln>
            <a:solidFill>
              <a:srgbClr val="AE27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</a:t>
            </a:r>
            <a:endParaRPr lang="en-IN" sz="14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E454EDF-B937-4143-9913-9FFA67DF69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71" y="1359673"/>
            <a:ext cx="2626572" cy="155414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2E4069C-3D00-46AA-88F7-241C283B1031}"/>
              </a:ext>
            </a:extLst>
          </p:cNvPr>
          <p:cNvSpPr txBox="1"/>
          <p:nvPr/>
        </p:nvSpPr>
        <p:spPr>
          <a:xfrm>
            <a:off x="7788648" y="3195370"/>
            <a:ext cx="229424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00" dirty="0">
                <a:hlinkClick r:id="rId8"/>
              </a:rPr>
              <a:t>https://ai.googleblog.com/2019/08/on-device-real-time-hand-tracking-with.html</a:t>
            </a:r>
            <a:endParaRPr lang="en-IN" sz="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4DF33-721A-4189-B31D-A9FB4AF0E5AE}"/>
              </a:ext>
            </a:extLst>
          </p:cNvPr>
          <p:cNvSpPr txBox="1"/>
          <p:nvPr/>
        </p:nvSpPr>
        <p:spPr>
          <a:xfrm>
            <a:off x="161906" y="2226364"/>
            <a:ext cx="2104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Model gets limited to what it sees</a:t>
            </a:r>
            <a:endParaRPr lang="en-IN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1A2C76-F137-4415-929C-2E2170FEFD67}"/>
              </a:ext>
            </a:extLst>
          </p:cNvPr>
          <p:cNvSpPr txBox="1"/>
          <p:nvPr/>
        </p:nvSpPr>
        <p:spPr>
          <a:xfrm>
            <a:off x="0" y="2791423"/>
            <a:ext cx="21526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400" dirty="0"/>
              <a:t>Since the model runs on a 1080x1920px resolution a lower GPU availability makes the training process slow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9EE57F-B84D-487E-9880-D771602C8BFB}"/>
              </a:ext>
            </a:extLst>
          </p:cNvPr>
          <p:cNvSpPr txBox="1"/>
          <p:nvPr/>
        </p:nvSpPr>
        <p:spPr>
          <a:xfrm>
            <a:off x="1" y="4196176"/>
            <a:ext cx="215266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A heavy architecture makes it quite dependent on GPU even in Inference mode adding latency &amp; a bit less compatible for real-time.</a:t>
            </a:r>
            <a:endParaRPr lang="en-IN" sz="14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CAE6E66-07A4-4131-9636-331029EF0770}"/>
              </a:ext>
            </a:extLst>
          </p:cNvPr>
          <p:cNvSpPr/>
          <p:nvPr/>
        </p:nvSpPr>
        <p:spPr>
          <a:xfrm>
            <a:off x="161906" y="150180"/>
            <a:ext cx="360000" cy="360000"/>
          </a:xfrm>
          <a:prstGeom prst="ellipse">
            <a:avLst/>
          </a:prstGeom>
          <a:solidFill>
            <a:srgbClr val="AE275F"/>
          </a:solidFill>
          <a:ln>
            <a:solidFill>
              <a:srgbClr val="AE27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5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89495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16696</TotalTime>
  <Words>692</Words>
  <Application>Microsoft Office PowerPoint</Application>
  <PresentationFormat>Widescreen</PresentationFormat>
  <Paragraphs>84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Martel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Prasad Gandole</dc:creator>
  <cp:lastModifiedBy>VIHAN PARMAR</cp:lastModifiedBy>
  <cp:revision>21</cp:revision>
  <dcterms:created xsi:type="dcterms:W3CDTF">2020-08-22T05:47:03Z</dcterms:created>
  <dcterms:modified xsi:type="dcterms:W3CDTF">2020-10-26T21:11:09Z</dcterms:modified>
</cp:coreProperties>
</file>